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8" r:id="rId3"/>
    <p:sldId id="279" r:id="rId4"/>
    <p:sldId id="256" r:id="rId5"/>
    <p:sldId id="258" r:id="rId7"/>
    <p:sldId id="259" r:id="rId8"/>
    <p:sldId id="271" r:id="rId9"/>
    <p:sldId id="275" r:id="rId10"/>
    <p:sldId id="276" r:id="rId11"/>
    <p:sldId id="261" r:id="rId12"/>
    <p:sldId id="262" r:id="rId13"/>
    <p:sldId id="263" r:id="rId14"/>
    <p:sldId id="264" r:id="rId15"/>
    <p:sldId id="265" r:id="rId16"/>
    <p:sldId id="270" r:id="rId17"/>
    <p:sldId id="266" r:id="rId18"/>
    <p:sldId id="267" r:id="rId19"/>
    <p:sldId id="268" r:id="rId20"/>
    <p:sldId id="269" r:id="rId21"/>
    <p:sldId id="273" r:id="rId22"/>
    <p:sldId id="274" r:id="rId23"/>
    <p:sldId id="277" r:id="rId24"/>
  </p:sldIdLst>
  <p:sldSz cx="1216152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62" y="7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52222FC-3A78-492A-9F6B-912B499D1CC8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06FC7F3-1E9C-4E6D-A808-5F392362BA76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85175E-4506-4D13-8680-6320ABD8B258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2130426"/>
            <a:ext cx="1033756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276" y="3886200"/>
            <a:ext cx="85132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1AEDC-8181-4179-825C-22ABAA7FB4E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AE2FA-7F10-4F6D-9782-1B0E2EA5356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F0368-577A-4535-BF3D-75D63592E08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9F952-B0A6-4E5F-B88D-CF3C5A646C5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CEC3F-D0FF-4B7B-8168-1BC4BEF6029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D2E4E-E69E-4CB9-ADB0-1FCA8DA10BD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3FBC8-B827-48CC-98D9-F40FAA13D5C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FAFA6-0E6B-4456-B488-E03158F80DC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774A6-B69D-425A-8A2D-8391FCB85C6E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2B1D8-8946-445C-BBD9-DBDDFBB5CB7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932C2-DE7D-4549-8117-ACEC3942575F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A15BD-FDBA-40B5-865D-C015744185E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01DA5-7E64-48FA-A107-756C9FFE0118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881E4-8870-46C4-9350-6ABE3CBD895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3D6E-3C21-46C2-8E98-DC66DDD3AA44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6BD2D-1F66-4DF5-8FA5-82EC3C4FFD0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32EED-53AE-4A7C-AEA1-DFA9EB971B1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F0204-0794-4C7D-A7B2-B2727D942EC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3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1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3" y="1435101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F9E15-9A42-4570-8843-1D03D52238AF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A7EE0-58E1-42F8-96E9-B123F5FC0E5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8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1BB1C-DE45-4C54-B8CB-90F94A8D9B6C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4B199-F054-45B7-9635-3CBCA47D4DB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45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8013" y="1600200"/>
            <a:ext cx="109458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13" y="6356350"/>
            <a:ext cx="2838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1AC7942-9A72-4615-A79C-28DEC83C321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6075" y="6356350"/>
            <a:ext cx="3849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375" y="6356350"/>
            <a:ext cx="2838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3A7FC5-7077-4629-87A5-55F7C4F91B7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microsoft.com/office/2007/relationships/media" Target="../media/media2.mp3"/><Relationship Id="rId7" Type="http://schemas.openxmlformats.org/officeDocument/2006/relationships/audio" Target="../media/media2.mp3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11" Type="http://schemas.microsoft.com/office/2007/relationships/media" Target="../media/media3.mp3"/><Relationship Id="rId10" Type="http://schemas.openxmlformats.org/officeDocument/2006/relationships/audio" Target="../media/media3.mp3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1901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94" y="0"/>
            <a:ext cx="60904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947738"/>
            <a:ext cx="7543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75038" y="1998663"/>
            <a:ext cx="1111250" cy="461962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FF0000"/>
                </a:solidFill>
              </a:rPr>
              <a:t>start</a:t>
            </a:r>
            <a:endParaRPr 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8088" y="2051050"/>
            <a:ext cx="1528762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will come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5500" y="2498725"/>
            <a:ext cx="1363345" cy="459105"/>
          </a:xfrm>
          <a:prstGeom prst="rect">
            <a:avLst/>
          </a:prstGeom>
          <a:noFill/>
        </p:spPr>
        <p:txBody>
          <a:bodyPr wrap="square"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FF0000"/>
                </a:solidFill>
              </a:rPr>
              <a:t>will be</a:t>
            </a:r>
            <a:endParaRPr lang="en-US" sz="2400" b="1" kern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0375" y="2524125"/>
            <a:ext cx="1714500" cy="39751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don’t tell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90850" y="3049588"/>
            <a:ext cx="1770063" cy="385762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kern="0" dirty="0">
                <a:solidFill>
                  <a:srgbClr val="FF0000"/>
                </a:solidFill>
              </a:rPr>
              <a:t>don’t write</a:t>
            </a:r>
            <a:endParaRPr lang="en-US" sz="1900" b="1" kern="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9663" y="3179763"/>
            <a:ext cx="2132012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won’t remember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06713" y="3508375"/>
            <a:ext cx="969962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rgbClr val="FF0000"/>
                </a:solidFill>
              </a:rPr>
              <a:t>Will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6875" y="3521075"/>
            <a:ext cx="736600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get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05225" y="4375150"/>
            <a:ext cx="735013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ask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4588" y="4371975"/>
            <a:ext cx="1528762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will help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7213" y="4833938"/>
            <a:ext cx="1833562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won’t pass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6013" y="4837113"/>
            <a:ext cx="1936750" cy="400050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don’t study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9775" y="3516313"/>
            <a:ext cx="5445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>
                <a:solidFill>
                  <a:srgbClr val="FF0000"/>
                </a:solidFill>
              </a:rPr>
              <a:t>call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90500"/>
            <a:ext cx="52165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977900"/>
            <a:ext cx="8259762" cy="257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04813" y="4419600"/>
            <a:ext cx="11734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600" b="1" i="1">
                <a:solidFill>
                  <a:srgbClr val="FF0000"/>
                </a:solidFill>
              </a:rPr>
              <a:t>Meet</a:t>
            </a:r>
            <a:r>
              <a:rPr lang="en-US" sz="2600" b="1">
                <a:solidFill>
                  <a:srgbClr val="FF0000"/>
                </a:solidFill>
              </a:rPr>
              <a:t>: </a:t>
            </a:r>
            <a:r>
              <a:rPr lang="en-US" sz="2600" b="1">
                <a:solidFill>
                  <a:srgbClr val="002060"/>
                </a:solidFill>
              </a:rPr>
              <a:t>To be introduced to sb (= you will see and speak to her for the first time)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600" b="1" i="1">
                <a:solidFill>
                  <a:srgbClr val="FF0000"/>
                </a:solidFill>
              </a:rPr>
              <a:t>Know:</a:t>
            </a:r>
            <a:r>
              <a:rPr lang="en-US" sz="2600" b="1">
                <a:solidFill>
                  <a:srgbClr val="002060"/>
                </a:solidFill>
              </a:rPr>
              <a:t> To be familiar with sb (= you have </a:t>
            </a:r>
            <a:r>
              <a:rPr lang="en-US" sz="2600" b="1" i="1">
                <a:solidFill>
                  <a:srgbClr val="002060"/>
                </a:solidFill>
              </a:rPr>
              <a:t>met</a:t>
            </a:r>
            <a:r>
              <a:rPr lang="en-US" sz="2600" b="1">
                <a:solidFill>
                  <a:srgbClr val="002060"/>
                </a:solidFill>
              </a:rPr>
              <a:t> and </a:t>
            </a:r>
            <a:r>
              <a:rPr lang="en-US" sz="2600" b="1" i="1">
                <a:solidFill>
                  <a:srgbClr val="002060"/>
                </a:solidFill>
              </a:rPr>
              <a:t>spoken</a:t>
            </a:r>
            <a:r>
              <a:rPr lang="en-US" sz="2600" b="1">
                <a:solidFill>
                  <a:srgbClr val="002060"/>
                </a:solidFill>
              </a:rPr>
              <a:t> to him before)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600" b="1" i="1">
                <a:solidFill>
                  <a:srgbClr val="FF0000"/>
                </a:solidFill>
              </a:rPr>
              <a:t>Borrow:</a:t>
            </a:r>
            <a:r>
              <a:rPr lang="en-US" sz="2600" b="1">
                <a:solidFill>
                  <a:srgbClr val="002060"/>
                </a:solidFill>
              </a:rPr>
              <a:t> To take aloan (= you give me your newspaper)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600" b="1" i="1">
                <a:solidFill>
                  <a:srgbClr val="FF0000"/>
                </a:solidFill>
              </a:rPr>
              <a:t>Lend</a:t>
            </a:r>
            <a:r>
              <a:rPr lang="en-US" sz="2600" b="1" i="1">
                <a:solidFill>
                  <a:srgbClr val="002060"/>
                </a:solidFill>
              </a:rPr>
              <a:t>: </a:t>
            </a:r>
            <a:r>
              <a:rPr lang="en-US" sz="2600" b="1">
                <a:solidFill>
                  <a:srgbClr val="002060"/>
                </a:solidFill>
              </a:rPr>
              <a:t>To give a loan (= I give you my newspaper)</a:t>
            </a:r>
            <a:endParaRPr lang="en-US" sz="2600" b="1">
              <a:solidFill>
                <a:srgbClr val="00206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05313" y="2044700"/>
            <a:ext cx="6826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25850" y="2400300"/>
            <a:ext cx="7508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75025" y="2781300"/>
            <a:ext cx="10683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84688" y="3124200"/>
            <a:ext cx="571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82688" y="3770313"/>
            <a:ext cx="9728200" cy="585787"/>
          </a:xfrm>
          <a:prstGeom prst="rect">
            <a:avLst/>
          </a:prstGeom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i="1" kern="0" dirty="0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The differences between the </a:t>
            </a:r>
            <a:r>
              <a:rPr lang="en-US" sz="3200" b="1" i="1" kern="0">
                <a:solidFill>
                  <a:srgbClr val="C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confusing verbs.</a:t>
            </a:r>
            <a:endParaRPr lang="en-US" sz="3200" b="1" i="1" kern="0" dirty="0">
              <a:solidFill>
                <a:srgbClr val="C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41288"/>
            <a:ext cx="5829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685800"/>
            <a:ext cx="10501313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36650" y="1779588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1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150938" y="407352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2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131888" y="1304925"/>
            <a:ext cx="30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4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150938" y="5334000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3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163638" y="4818063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5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131888" y="247967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6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169988" y="3124200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7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1763"/>
            <a:ext cx="25336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582613"/>
            <a:ext cx="790416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31788" y="1287463"/>
            <a:ext cx="1185703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Ex: If I change queues in a supermarket, some else will take my turn.</a:t>
            </a:r>
            <a:endParaRPr lang="en-US" sz="24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133600"/>
            <a:ext cx="4865688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1774825"/>
            <a:ext cx="6762750" cy="500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3675" y="3062288"/>
            <a:ext cx="5002213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2400" b="1" i="1" u="sng">
                <a:solidFill>
                  <a:srgbClr val="0070C0"/>
                </a:solidFill>
                <a:cs typeface="Times New Roman" panose="02020603050405020304" pitchFamily="18" charset="0"/>
              </a:rPr>
              <a:t>The answer:</a:t>
            </a:r>
            <a:endParaRPr lang="en-US" sz="2400" b="1" i="1" u="sng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r>
              <a:rPr lang="en-US" sz="2400" b="1" i="1">
                <a:solidFill>
                  <a:srgbClr val="0070C0"/>
                </a:solidFill>
                <a:cs typeface="Times New Roman" panose="02020603050405020304" pitchFamily="18" charset="0"/>
              </a:rPr>
              <a:t>- Murphy was an American aeroplane engineer.</a:t>
            </a:r>
            <a:endParaRPr lang="en-US" sz="2400" b="1" i="1">
              <a:solidFill>
                <a:srgbClr val="0070C0"/>
              </a:solidFill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2400" b="1" i="1">
                <a:solidFill>
                  <a:srgbClr val="0070C0"/>
                </a:solidFill>
                <a:cs typeface="Times New Roman" panose="02020603050405020304" pitchFamily="18" charset="0"/>
              </a:rPr>
              <a:t>- His law is “</a:t>
            </a:r>
            <a:r>
              <a:rPr lang="en-US" sz="2400" b="1" i="1">
                <a:solidFill>
                  <a:srgbClr val="FF0000"/>
                </a:solidFill>
                <a:cs typeface="Times New Roman" panose="02020603050405020304" pitchFamily="18" charset="0"/>
              </a:rPr>
              <a:t>If something bad can happen, it will happen</a:t>
            </a:r>
            <a:r>
              <a:rPr lang="en-US" sz="2400" b="1" i="1">
                <a:solidFill>
                  <a:srgbClr val="0070C0"/>
                </a:solidFill>
                <a:cs typeface="Times New Roman" panose="02020603050405020304" pitchFamily="18" charset="0"/>
              </a:rPr>
              <a:t>”</a:t>
            </a:r>
            <a:endParaRPr lang="en-US" sz="2400" b="1" i="1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04800"/>
            <a:ext cx="51689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079500"/>
            <a:ext cx="6108700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089025" y="6219825"/>
            <a:ext cx="5878513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 kern="0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Ex: If you wash your car, it will </a:t>
            </a:r>
            <a:r>
              <a:rPr lang="en-US" sz="2400" b="1" i="1" kern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rain.</a:t>
            </a:r>
            <a:endParaRPr lang="en-US" sz="2400" b="1" i="1" kern="0" dirty="0">
              <a:solidFill>
                <a:srgbClr val="00B050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300038"/>
            <a:ext cx="5878512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530350"/>
            <a:ext cx="5527675" cy="362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202113" y="1447800"/>
            <a:ext cx="328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B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7513" y="1819275"/>
            <a:ext cx="3476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G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3863" y="2678113"/>
            <a:ext cx="3397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A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27513" y="3038475"/>
            <a:ext cx="3460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H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40413" y="3957638"/>
            <a:ext cx="3206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C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80100" y="4298950"/>
            <a:ext cx="301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F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35650" y="5556250"/>
            <a:ext cx="3476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D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8350" y="5195888"/>
            <a:ext cx="3095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E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381000"/>
            <a:ext cx="832961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600200"/>
            <a:ext cx="787876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00963" y="1865313"/>
            <a:ext cx="10080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0000"/>
                </a:solidFill>
              </a:rPr>
              <a:t>It’ll rain</a:t>
            </a:r>
            <a:endParaRPr lang="en-US" sz="20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1800"/>
            <a:ext cx="626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5388"/>
            <a:ext cx="5876925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908050"/>
            <a:ext cx="54737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994025"/>
            <a:ext cx="4662488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3733800"/>
            <a:ext cx="52705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5191125"/>
            <a:ext cx="52530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550150" y="1611313"/>
            <a:ext cx="3349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If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97750" y="1890713"/>
            <a:ext cx="5635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will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97750" y="2144713"/>
            <a:ext cx="576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win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96450" y="5472113"/>
            <a:ext cx="11493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beautiful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999663" y="1600200"/>
            <a:ext cx="7556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leave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82200" y="1879600"/>
            <a:ext cx="7413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meet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966325" y="2184400"/>
            <a:ext cx="7366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We’ll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96138" y="3530600"/>
            <a:ext cx="971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borrow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29475" y="3783013"/>
            <a:ext cx="6508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stop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29475" y="4064000"/>
            <a:ext cx="7429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wash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067925" y="3530600"/>
            <a:ext cx="5635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law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67925" y="3784600"/>
            <a:ext cx="7254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story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67925" y="4064000"/>
            <a:ext cx="5842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talk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97750" y="5448300"/>
            <a:ext cx="647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look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00925" y="5715000"/>
            <a:ext cx="7000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push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7750" y="5981700"/>
            <a:ext cx="673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took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729788" y="5715000"/>
            <a:ext cx="7826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move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729788" y="5981700"/>
            <a:ext cx="8572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</a:rPr>
              <a:t>queue</a:t>
            </a:r>
            <a:endParaRPr lang="en-US" sz="2000" b="1" kern="0" dirty="0">
              <a:solidFill>
                <a:srgbClr val="C00000"/>
              </a:solidFill>
            </a:endParaRPr>
          </a:p>
        </p:txBody>
      </p:sp>
      <p:pic>
        <p:nvPicPr>
          <p:cNvPr id="3" name="39 6.2.mp3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20" y="2063751"/>
            <a:ext cx="812799" cy="52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0 6.3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6" y="5915025"/>
            <a:ext cx="701674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81000"/>
            <a:ext cx="267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049338"/>
            <a:ext cx="6183313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232025"/>
            <a:ext cx="7024687" cy="340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635000" y="152400"/>
            <a:ext cx="2397919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  <a:endParaRPr lang="en-US" sz="4000" b="1">
              <a:solidFill>
                <a:srgbClr val="C00000"/>
              </a:solidFill>
            </a:endParaRPr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860425"/>
            <a:ext cx="10707687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01800"/>
            <a:ext cx="10502900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259763" y="1993900"/>
            <a:ext cx="1671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miss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283325" y="2952750"/>
            <a:ext cx="167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miss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513763" y="296545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be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165850" y="3889375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‘m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9931400" y="3905250"/>
            <a:ext cx="121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will be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72350" y="4851400"/>
            <a:ext cx="836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is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37250" y="521335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lose</a:t>
            </a:r>
            <a:endParaRPr 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617538"/>
            <a:ext cx="10712450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579563"/>
            <a:ext cx="106108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57925" y="187960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lend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121775" y="187960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buy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84925" y="280670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buy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621838" y="2814638"/>
            <a:ext cx="1552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start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275388" y="3741738"/>
            <a:ext cx="1550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 start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951913" y="3741738"/>
            <a:ext cx="13858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never</a:t>
            </a:r>
            <a:endParaRPr lang="en-US" sz="2000" b="1">
              <a:solidFill>
                <a:srgbClr val="C00000"/>
              </a:solidFill>
            </a:endParaRPr>
          </a:p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 get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03988" y="4665663"/>
            <a:ext cx="168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don’t get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913813" y="4679950"/>
            <a:ext cx="13827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‘ll never</a:t>
            </a:r>
            <a:endParaRPr lang="en-US" sz="2000" b="1">
              <a:solidFill>
                <a:srgbClr val="C00000"/>
              </a:solidFill>
            </a:endParaRPr>
          </a:p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 buy</a:t>
            </a:r>
            <a:endParaRPr 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80" y="-1"/>
            <a:ext cx="7620000" cy="6858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19" y="1066800"/>
            <a:ext cx="4724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4400"/>
            <a:ext cx="10710862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752600"/>
            <a:ext cx="111474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537325" y="2095500"/>
            <a:ext cx="121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   help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62688" y="2470150"/>
            <a:ext cx="166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won’t do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75463" y="3022600"/>
            <a:ext cx="166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don’t do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794875" y="3028950"/>
            <a:ext cx="2101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won’t learn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748463" y="3937000"/>
            <a:ext cx="209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don’t learn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9756775" y="3956050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won’t pass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2913" y="4864100"/>
            <a:ext cx="2098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don’t pass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072688" y="4883150"/>
            <a:ext cx="1831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won’t go</a:t>
            </a:r>
            <a:endParaRPr lang="en-US" sz="2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1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Complete the sentences using the correct form of verb from the bracket</a:t>
            </a:r>
            <a:r>
              <a:rPr kumimoji="0" lang="pl-PL" sz="3200" b="1" i="1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 (1st Conditional)</a:t>
            </a:r>
            <a:endParaRPr kumimoji="0" lang="pl-PL" sz="3200" b="1" i="1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idx="1"/>
          </p:nvPr>
        </p:nvSpPr>
        <p:spPr bwMode="auto">
          <a:xfrm>
            <a:off x="875109" y="1756539"/>
            <a:ext cx="10729119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1. If you________(learn) English, you _____________ (be able to) work in England.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2.They ____________(borrow) a bus if they _________(want) to travel around the world.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3. If she____________(practise) regularly, she _________(play) very well.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4. He_____________(not need) an instrument if he _____(be) a good singer.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5. If I _________(share) it with my friends, I__________(enjoy) the music more.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6. If they_______(come) to their house later, their mum__________(cook) them dinner.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7. If you_____________(not be able to) play volleyball, you__________(arrive) late.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8. Her parents___________(take) her to the beach this summer if she____________(not fail) any tests.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1" i="1" u="none" strike="noStrike" kern="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9. If you_____(go) shopping after school, you__________(buy) a magazine.</a:t>
            </a:r>
            <a:endParaRPr kumimoji="0" lang="pl-PL" sz="2400" b="1" i="1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pl-PL" sz="2400" b="1" i="0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6" name="pole tekstowe 3"/>
          <p:cNvSpPr txBox="1">
            <a:spLocks noChangeArrowheads="1"/>
          </p:cNvSpPr>
          <p:nvPr/>
        </p:nvSpPr>
        <p:spPr bwMode="auto">
          <a:xfrm>
            <a:off x="1992313" y="1841500"/>
            <a:ext cx="1001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" name="pole tekstowe 4"/>
          <p:cNvSpPr txBox="1"/>
          <p:nvPr/>
        </p:nvSpPr>
        <p:spPr>
          <a:xfrm>
            <a:off x="2074465" y="1775123"/>
            <a:ext cx="1001712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learn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pole tekstowe 5"/>
          <p:cNvSpPr txBox="1"/>
          <p:nvPr/>
        </p:nvSpPr>
        <p:spPr>
          <a:xfrm>
            <a:off x="5652294" y="1762422"/>
            <a:ext cx="2180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be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able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to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pole tekstowe 6"/>
          <p:cNvSpPr txBox="1"/>
          <p:nvPr/>
        </p:nvSpPr>
        <p:spPr>
          <a:xfrm>
            <a:off x="1906588" y="2211388"/>
            <a:ext cx="2002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borrow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pole tekstowe 7"/>
          <p:cNvSpPr txBox="1"/>
          <p:nvPr/>
        </p:nvSpPr>
        <p:spPr>
          <a:xfrm>
            <a:off x="6742510" y="2200276"/>
            <a:ext cx="10763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want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pole tekstowe 8"/>
          <p:cNvSpPr txBox="1">
            <a:spLocks noChangeArrowheads="1"/>
          </p:cNvSpPr>
          <p:nvPr/>
        </p:nvSpPr>
        <p:spPr bwMode="auto">
          <a:xfrm>
            <a:off x="1992313" y="2614613"/>
            <a:ext cx="1001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0" cap="none" spc="0" normalizeH="0" baseline="0" noProof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2" name="pole tekstowe 9"/>
          <p:cNvSpPr txBox="1"/>
          <p:nvPr/>
        </p:nvSpPr>
        <p:spPr>
          <a:xfrm>
            <a:off x="2020491" y="2950865"/>
            <a:ext cx="1440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practises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pole tekstowe 10"/>
          <p:cNvSpPr txBox="1"/>
          <p:nvPr/>
        </p:nvSpPr>
        <p:spPr>
          <a:xfrm>
            <a:off x="6850856" y="2952454"/>
            <a:ext cx="1681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play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pole tekstowe 11"/>
          <p:cNvSpPr txBox="1"/>
          <p:nvPr/>
        </p:nvSpPr>
        <p:spPr>
          <a:xfrm>
            <a:off x="1716483" y="3322400"/>
            <a:ext cx="2047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won’t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need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pole tekstowe 12"/>
          <p:cNvSpPr txBox="1"/>
          <p:nvPr/>
        </p:nvSpPr>
        <p:spPr>
          <a:xfrm>
            <a:off x="7574755" y="3317538"/>
            <a:ext cx="904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is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pole tekstowe 13"/>
          <p:cNvSpPr txBox="1"/>
          <p:nvPr/>
        </p:nvSpPr>
        <p:spPr>
          <a:xfrm>
            <a:off x="1755377" y="3692287"/>
            <a:ext cx="1057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share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" name="pole tekstowe 14"/>
          <p:cNvSpPr txBox="1"/>
          <p:nvPr/>
        </p:nvSpPr>
        <p:spPr>
          <a:xfrm>
            <a:off x="6486128" y="3673267"/>
            <a:ext cx="14874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enjoy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pole tekstowe 15"/>
          <p:cNvSpPr txBox="1"/>
          <p:nvPr/>
        </p:nvSpPr>
        <p:spPr>
          <a:xfrm>
            <a:off x="3367881" y="5151735"/>
            <a:ext cx="14859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take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" name="pole tekstowe 16"/>
          <p:cNvSpPr txBox="1"/>
          <p:nvPr/>
        </p:nvSpPr>
        <p:spPr>
          <a:xfrm>
            <a:off x="8445501" y="4028370"/>
            <a:ext cx="14859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cook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pole tekstowe 17"/>
          <p:cNvSpPr txBox="1"/>
          <p:nvPr/>
        </p:nvSpPr>
        <p:spPr>
          <a:xfrm>
            <a:off x="2027239" y="4769783"/>
            <a:ext cx="2255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aren’t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able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to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pole tekstowe 18"/>
          <p:cNvSpPr txBox="1"/>
          <p:nvPr/>
        </p:nvSpPr>
        <p:spPr>
          <a:xfrm>
            <a:off x="8445501" y="4769783"/>
            <a:ext cx="14859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arrive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2" name="pole tekstowe 19"/>
          <p:cNvSpPr txBox="1"/>
          <p:nvPr/>
        </p:nvSpPr>
        <p:spPr>
          <a:xfrm>
            <a:off x="2214165" y="4042003"/>
            <a:ext cx="1204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come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pole tekstowe 20"/>
          <p:cNvSpPr txBox="1"/>
          <p:nvPr/>
        </p:nvSpPr>
        <p:spPr>
          <a:xfrm>
            <a:off x="1439864" y="5511799"/>
            <a:ext cx="1718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doesn’t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fail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pole tekstowe 21"/>
          <p:cNvSpPr txBox="1"/>
          <p:nvPr/>
        </p:nvSpPr>
        <p:spPr>
          <a:xfrm>
            <a:off x="2058194" y="5867400"/>
            <a:ext cx="129063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go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pole tekstowe 22"/>
          <p:cNvSpPr txBox="1"/>
          <p:nvPr/>
        </p:nvSpPr>
        <p:spPr>
          <a:xfrm>
            <a:off x="6742510" y="5867400"/>
            <a:ext cx="14874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will</a:t>
            </a:r>
            <a:r>
              <a:rPr kumimoji="0" lang="pl-PL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pl-PL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rPr>
              <a:t>buy</a:t>
            </a:r>
            <a:endParaRPr kumimoji="0" lang="pl-PL" sz="24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2400"/>
            <a:ext cx="1125061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38" y="2209800"/>
            <a:ext cx="7896225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3"/>
          <p:cNvSpPr txBox="1"/>
          <p:nvPr/>
        </p:nvSpPr>
        <p:spPr bwMode="auto">
          <a:xfrm>
            <a:off x="214313" y="1546225"/>
            <a:ext cx="78486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rgbClr val="0070C0"/>
                </a:solidFill>
                <a:cs typeface="Times New Roman" panose="02020603050405020304" pitchFamily="18" charset="0"/>
              </a:rPr>
              <a:t>1. Grammar: </a:t>
            </a:r>
            <a:r>
              <a:rPr lang="en-US" sz="3600" b="1" i="1">
                <a:solidFill>
                  <a:srgbClr val="FF0000"/>
                </a:solidFill>
                <a:cs typeface="Times New Roman" panose="02020603050405020304" pitchFamily="18" charset="0"/>
              </a:rPr>
              <a:t>if + present, will + infinitive</a:t>
            </a:r>
            <a:endParaRPr lang="en-US" sz="3600" b="1" i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itle 3"/>
          <p:cNvSpPr txBox="1"/>
          <p:nvPr/>
        </p:nvSpPr>
        <p:spPr bwMode="auto">
          <a:xfrm>
            <a:off x="192088" y="2108200"/>
            <a:ext cx="37877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</a:pPr>
            <a:r>
              <a:rPr lang="en-US" sz="2400" b="1">
                <a:solidFill>
                  <a:srgbClr val="0070C0"/>
                </a:solidFill>
                <a:cs typeface="Times New Roman" panose="02020603050405020304" pitchFamily="18" charset="0"/>
              </a:rPr>
              <a:t>a. Read the beginning of the story. Why do you think the Italian doesn’t want to lend his newspaper to the American?</a:t>
            </a:r>
            <a:endParaRPr lang="en-US" sz="2400" b="1" i="1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6075" y="4038600"/>
            <a:ext cx="36591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4" rIns="91430" bIns="45714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</a:t>
            </a:r>
            <a:r>
              <a:rPr lang="en-US" sz="24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Italian doesn’t want to lend his newspaper to the American because</a:t>
            </a:r>
            <a:r>
              <a:rPr lang="en-US" sz="24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 thinks the American isn’t a good man/he wants to read it /he doesn’t like lending things…</a:t>
            </a:r>
            <a:endParaRPr lang="en-US" sz="24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04800"/>
            <a:ext cx="9324975" cy="385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4287838"/>
            <a:ext cx="928687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74813" y="750888"/>
            <a:ext cx="303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5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676400" y="1093788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2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671638" y="1430338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4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703388" y="202882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9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695450" y="2354263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8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689100" y="2687638"/>
            <a:ext cx="30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6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95450" y="3013075"/>
            <a:ext cx="30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3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719263" y="3662363"/>
            <a:ext cx="303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7</a:t>
            </a:r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5" name="38 6.1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6" y="4146550"/>
            <a:ext cx="743744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5119688"/>
            <a:ext cx="442912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19263" y="5472113"/>
            <a:ext cx="4362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002060"/>
                </a:solidFill>
              </a:rPr>
              <a:t>- What tense is the verb after </a:t>
            </a:r>
            <a:r>
              <a:rPr lang="en-US" sz="2400" b="1" i="1">
                <a:solidFill>
                  <a:srgbClr val="002060"/>
                </a:solidFill>
              </a:rPr>
              <a:t>if</a:t>
            </a:r>
            <a:r>
              <a:rPr lang="en-US" sz="2400" b="1">
                <a:solidFill>
                  <a:srgbClr val="002060"/>
                </a:solidFill>
              </a:rPr>
              <a:t>?</a:t>
            </a:r>
            <a:endParaRPr lang="en-US" sz="2400" b="1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980113" y="5435600"/>
            <a:ext cx="4357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 The present simple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54188" y="5999163"/>
            <a:ext cx="5795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002060"/>
                </a:solidFill>
              </a:rPr>
              <a:t>- What tense is other verb?</a:t>
            </a:r>
            <a:endParaRPr lang="en-US" sz="2400" b="1">
              <a:solidFill>
                <a:srgbClr val="002060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980113" y="5999163"/>
            <a:ext cx="6181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 The future (will/won’t + infinitive)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8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90713" y="304800"/>
            <a:ext cx="9220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002060"/>
                </a:solidFill>
                <a:latin typeface="Arial Black" panose="020B0A04020102020204" pitchFamily="34" charset="0"/>
              </a:rPr>
              <a:t>The </a:t>
            </a:r>
            <a:r>
              <a:rPr lang="en-US" sz="4000" b="1" kern="0">
                <a:solidFill>
                  <a:srgbClr val="002060"/>
                </a:solidFill>
                <a:latin typeface="Arial Black" panose="020B0A04020102020204" pitchFamily="34" charset="0"/>
              </a:rPr>
              <a:t>first conditional </a:t>
            </a:r>
            <a:endParaRPr lang="en-US" sz="4000" b="1" kern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002060"/>
                </a:solidFill>
                <a:latin typeface="Arial Black" panose="020B0A04020102020204" pitchFamily="34" charset="0"/>
              </a:rPr>
              <a:t>(Real conditional sentences at present)</a:t>
            </a:r>
            <a:endParaRPr lang="en-US" sz="3200" i="1" kern="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8769" y="2178050"/>
            <a:ext cx="9683749" cy="64631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FF0000"/>
                </a:solidFill>
              </a:rPr>
              <a:t>   If + S </a:t>
            </a:r>
            <a:r>
              <a:rPr lang="en-US" sz="3600" b="1" kern="0">
                <a:solidFill>
                  <a:srgbClr val="FF0000"/>
                </a:solidFill>
              </a:rPr>
              <a:t>+ Vs/es (PS), </a:t>
            </a:r>
            <a:r>
              <a:rPr lang="en-US" sz="3600" b="1" kern="0" dirty="0">
                <a:solidFill>
                  <a:srgbClr val="FF0000"/>
                </a:solidFill>
              </a:rPr>
              <a:t>S </a:t>
            </a:r>
            <a:r>
              <a:rPr lang="en-US" sz="3600" b="1" kern="0">
                <a:solidFill>
                  <a:srgbClr val="FF0000"/>
                </a:solidFill>
              </a:rPr>
              <a:t>+ will/can/shall… + V-(</a:t>
            </a:r>
            <a:r>
              <a:rPr lang="en-US" sz="3600" b="1" kern="0" dirty="0" err="1">
                <a:solidFill>
                  <a:srgbClr val="FF0000"/>
                </a:solidFill>
              </a:rPr>
              <a:t>inf</a:t>
            </a:r>
            <a:r>
              <a:rPr lang="en-US" sz="3600" b="1" kern="0" dirty="0">
                <a:solidFill>
                  <a:srgbClr val="FF0000"/>
                </a:solidFill>
              </a:rPr>
              <a:t>)</a:t>
            </a:r>
            <a:endParaRPr 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944" y="3733800"/>
            <a:ext cx="10872788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 </a:t>
            </a:r>
            <a:r>
              <a:rPr lang="vi-VN" sz="3600" b="1" kern="0">
                <a:solidFill>
                  <a:srgbClr val="0070C0"/>
                </a:solidFill>
              </a:rPr>
              <a:t> </a:t>
            </a:r>
            <a:r>
              <a:rPr lang="en-US" sz="3600" b="1" kern="0" dirty="0">
                <a:solidFill>
                  <a:srgbClr val="0070C0"/>
                </a:solidFill>
              </a:rPr>
              <a:t>Conditional type 1 is used to </a:t>
            </a:r>
            <a:r>
              <a:rPr lang="en-US" sz="3600" b="1" kern="0" dirty="0">
                <a:solidFill>
                  <a:srgbClr val="FF0000"/>
                </a:solidFill>
              </a:rPr>
              <a:t>guess</a:t>
            </a:r>
            <a:r>
              <a:rPr lang="en-US" sz="3600" b="1" kern="0" dirty="0">
                <a:solidFill>
                  <a:srgbClr val="0070C0"/>
                </a:solidFill>
              </a:rPr>
              <a:t> something that </a:t>
            </a:r>
            <a:r>
              <a:rPr lang="en-US" sz="3600" b="1" kern="0" dirty="0">
                <a:solidFill>
                  <a:srgbClr val="FF0000"/>
                </a:solidFill>
              </a:rPr>
              <a:t>may happen </a:t>
            </a:r>
            <a:r>
              <a:rPr lang="en-US" sz="3600" b="1" kern="0" dirty="0">
                <a:solidFill>
                  <a:srgbClr val="0070C0"/>
                </a:solidFill>
              </a:rPr>
              <a:t>in present </a:t>
            </a:r>
            <a:r>
              <a:rPr lang="en-US" sz="3600" b="1" kern="0">
                <a:solidFill>
                  <a:srgbClr val="0070C0"/>
                </a:solidFill>
              </a:rPr>
              <a:t>or in the future</a:t>
            </a:r>
            <a:r>
              <a:rPr lang="en-US" sz="3600" b="1" kern="0" smtClean="0">
                <a:solidFill>
                  <a:srgbClr val="0070C0"/>
                </a:solidFill>
              </a:rPr>
              <a:t>.</a:t>
            </a:r>
            <a:endParaRPr lang="en-US" sz="3600" b="1" ker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413" y="1455738"/>
            <a:ext cx="2144712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kern="0">
                <a:solidFill>
                  <a:srgbClr val="002060"/>
                </a:solidFill>
                <a:latin typeface="Comic Sans MS" panose="030F0702030302020204" pitchFamily="66" charset="0"/>
              </a:rPr>
              <a:t>a.</a:t>
            </a:r>
            <a:r>
              <a:rPr lang="en-US" sz="3600" b="1" u="sng" kern="0">
                <a:solidFill>
                  <a:srgbClr val="002060"/>
                </a:solidFill>
                <a:latin typeface="Comic Sans MS" panose="030F0702030302020204" pitchFamily="66" charset="0"/>
              </a:rPr>
              <a:t>Form</a:t>
            </a:r>
            <a:r>
              <a:rPr lang="en-US" sz="3600" b="1" kern="0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r>
              <a:rPr lang="en-US" sz="3600" b="1" kern="0">
                <a:solidFill>
                  <a:srgbClr val="0070C0"/>
                </a:solidFill>
                <a:latin typeface="Comic Sans MS" panose="030F0702030302020204" pitchFamily="66" charset="0"/>
              </a:rPr>
              <a:t> </a:t>
            </a:r>
            <a:endParaRPr lang="en-US" sz="3600">
              <a:latin typeface="Comic Sans MS" panose="030F0702030302020204" pitchFamily="66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2925" y="2905125"/>
            <a:ext cx="2106613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kern="0">
                <a:solidFill>
                  <a:srgbClr val="002060"/>
                </a:solidFill>
                <a:latin typeface="Comic Sans MS" panose="030F0702030302020204" pitchFamily="66" charset="0"/>
              </a:rPr>
              <a:t>b.</a:t>
            </a:r>
            <a:r>
              <a:rPr lang="en-US" sz="3600" b="1" u="sng" kern="0">
                <a:solidFill>
                  <a:srgbClr val="002060"/>
                </a:solidFill>
                <a:latin typeface="Comic Sans MS" panose="030F0702030302020204" pitchFamily="66" charset="0"/>
              </a:rPr>
              <a:t>Uses</a:t>
            </a:r>
            <a:r>
              <a:rPr lang="en-US" sz="3600" b="1" kern="0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r>
              <a:rPr lang="en-US" sz="3600" b="1" kern="0">
                <a:solidFill>
                  <a:srgbClr val="0070C0"/>
                </a:solidFill>
                <a:latin typeface="Comic Sans MS" panose="030F0702030302020204" pitchFamily="66" charset="0"/>
              </a:rPr>
              <a:t> </a:t>
            </a:r>
            <a:endParaRPr lang="en-US" sz="3600">
              <a:latin typeface="Comic Sans MS" panose="030F0702030302020204" pitchFamily="66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1720" y="5385087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kern="0">
                <a:solidFill>
                  <a:srgbClr val="00B050"/>
                </a:solidFill>
              </a:rPr>
              <a:t>Ex: If I </a:t>
            </a:r>
            <a:r>
              <a:rPr lang="en-US" sz="3200" b="1" i="1" kern="0">
                <a:solidFill>
                  <a:srgbClr val="FF0000"/>
                </a:solidFill>
              </a:rPr>
              <a:t>get up </a:t>
            </a:r>
            <a:r>
              <a:rPr lang="en-US" sz="3200" b="1" i="1" kern="0">
                <a:solidFill>
                  <a:srgbClr val="00B050"/>
                </a:solidFill>
              </a:rPr>
              <a:t>early in the morning, I </a:t>
            </a:r>
            <a:r>
              <a:rPr lang="en-US" sz="3200" b="1" i="1" kern="0">
                <a:solidFill>
                  <a:srgbClr val="FF0000"/>
                </a:solidFill>
              </a:rPr>
              <a:t>will go </a:t>
            </a:r>
            <a:r>
              <a:rPr lang="en-US" sz="3200" b="1" i="1" kern="0">
                <a:solidFill>
                  <a:srgbClr val="00B050"/>
                </a:solidFill>
              </a:rPr>
              <a:t>to school on time.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519" y="3708400"/>
            <a:ext cx="108997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 The first conditional sentence is used for </a:t>
            </a:r>
            <a:r>
              <a:rPr lang="en-US" sz="3600" b="1" kern="0">
                <a:solidFill>
                  <a:srgbClr val="FF0000"/>
                </a:solidFill>
              </a:rPr>
              <a:t>the warning </a:t>
            </a:r>
            <a:r>
              <a:rPr lang="en-US" sz="3600" b="1" kern="0">
                <a:solidFill>
                  <a:srgbClr val="0070C0"/>
                </a:solidFill>
              </a:rPr>
              <a:t>or </a:t>
            </a:r>
            <a:r>
              <a:rPr lang="en-US" sz="3600" b="1" kern="0">
                <a:solidFill>
                  <a:srgbClr val="FF0000"/>
                </a:solidFill>
              </a:rPr>
              <a:t>threatenin</a:t>
            </a:r>
            <a:r>
              <a:rPr lang="en-US" sz="3600" b="1" kern="0">
                <a:solidFill>
                  <a:srgbClr val="0070C0"/>
                </a:solidFill>
              </a:rPr>
              <a:t>g</a:t>
            </a:r>
            <a:r>
              <a:rPr lang="en-US" sz="3600" b="1" kern="0" smtClean="0">
                <a:solidFill>
                  <a:srgbClr val="0070C0"/>
                </a:solidFill>
              </a:rPr>
              <a:t>.</a:t>
            </a:r>
            <a:endParaRPr lang="en-US" sz="3600" b="1" kern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9738" y="609600"/>
            <a:ext cx="103262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The first conditional is used to </a:t>
            </a:r>
            <a:r>
              <a:rPr lang="en-US" sz="3600" b="1" kern="0">
                <a:solidFill>
                  <a:srgbClr val="FF0000"/>
                </a:solidFill>
              </a:rPr>
              <a:t>make an offer </a:t>
            </a:r>
            <a:r>
              <a:rPr lang="en-US" sz="3600" b="1" kern="0">
                <a:solidFill>
                  <a:srgbClr val="0070C0"/>
                </a:solidFill>
              </a:rPr>
              <a:t>or </a:t>
            </a:r>
            <a:r>
              <a:rPr lang="en-US" sz="3600" b="1" kern="0">
                <a:solidFill>
                  <a:srgbClr val="FF0000"/>
                </a:solidFill>
              </a:rPr>
              <a:t>suggestion</a:t>
            </a:r>
            <a:r>
              <a:rPr lang="en-US" sz="3600" b="1" kern="0" smtClean="0">
                <a:solidFill>
                  <a:srgbClr val="0070C0"/>
                </a:solidFill>
              </a:rPr>
              <a:t>.</a:t>
            </a:r>
            <a:endParaRPr lang="en-US" sz="3600" kern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5119" y="1981200"/>
            <a:ext cx="9677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002060"/>
                </a:solidFill>
              </a:rPr>
              <a:t> </a:t>
            </a:r>
            <a:r>
              <a:rPr lang="en-US" sz="3200" b="1" i="1" kern="0">
                <a:solidFill>
                  <a:srgbClr val="00B050"/>
                </a:solidFill>
              </a:rPr>
              <a:t>Ex: If you </a:t>
            </a:r>
            <a:r>
              <a:rPr lang="en-US" sz="3200" b="1" i="1" kern="0">
                <a:solidFill>
                  <a:srgbClr val="FF0000"/>
                </a:solidFill>
              </a:rPr>
              <a:t>need</a:t>
            </a:r>
            <a:r>
              <a:rPr lang="en-US" sz="3200" b="1" i="1" kern="0">
                <a:solidFill>
                  <a:srgbClr val="00B050"/>
                </a:solidFill>
              </a:rPr>
              <a:t> a ticket, I </a:t>
            </a:r>
            <a:r>
              <a:rPr lang="en-US" sz="3200" b="1" i="1" kern="0">
                <a:solidFill>
                  <a:srgbClr val="FF0000"/>
                </a:solidFill>
              </a:rPr>
              <a:t>can get </a:t>
            </a:r>
            <a:r>
              <a:rPr lang="en-US" sz="3200" b="1" i="1" kern="0">
                <a:solidFill>
                  <a:srgbClr val="00B050"/>
                </a:solidFill>
              </a:rPr>
              <a:t>you one.</a:t>
            </a:r>
            <a:endParaRPr lang="en-US" sz="3200" b="1" i="1" kern="0">
              <a:solidFill>
                <a:srgbClr val="00B050"/>
              </a:solidFill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00B050"/>
                </a:solidFill>
              </a:rPr>
              <a:t>      </a:t>
            </a:r>
            <a:r>
              <a:rPr lang="en-US" sz="3200" b="1" i="1" kern="0" smtClean="0">
                <a:solidFill>
                  <a:srgbClr val="00B050"/>
                </a:solidFill>
              </a:rPr>
              <a:t>If </a:t>
            </a:r>
            <a:r>
              <a:rPr lang="en-US" sz="3200" b="1" i="1" kern="0">
                <a:solidFill>
                  <a:srgbClr val="00B050"/>
                </a:solidFill>
              </a:rPr>
              <a:t>you </a:t>
            </a:r>
            <a:r>
              <a:rPr lang="en-US" sz="3200" b="1" i="1" kern="0">
                <a:solidFill>
                  <a:srgbClr val="FF0000"/>
                </a:solidFill>
              </a:rPr>
              <a:t>don’t have </a:t>
            </a:r>
            <a:r>
              <a:rPr lang="en-US" sz="3200" b="1" i="1" kern="0">
                <a:solidFill>
                  <a:srgbClr val="00B050"/>
                </a:solidFill>
              </a:rPr>
              <a:t>money, I </a:t>
            </a:r>
            <a:r>
              <a:rPr lang="en-US" sz="3200" b="1" i="1" kern="0">
                <a:solidFill>
                  <a:srgbClr val="FF0000"/>
                </a:solidFill>
              </a:rPr>
              <a:t>may lend </a:t>
            </a:r>
            <a:r>
              <a:rPr lang="en-US" sz="3200" b="1" i="1" kern="0">
                <a:solidFill>
                  <a:srgbClr val="00B050"/>
                </a:solidFill>
              </a:rPr>
              <a:t>you some.</a:t>
            </a:r>
            <a:endParaRPr lang="en-US" sz="2000"/>
          </a:p>
        </p:txBody>
      </p:sp>
      <p:sp>
        <p:nvSpPr>
          <p:cNvPr id="9" name="Rectangle 8"/>
          <p:cNvSpPr/>
          <p:nvPr/>
        </p:nvSpPr>
        <p:spPr>
          <a:xfrm>
            <a:off x="2609403" y="5080000"/>
            <a:ext cx="5986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B050"/>
                </a:solidFill>
              </a:rPr>
              <a:t>Ex: If you </a:t>
            </a:r>
            <a:r>
              <a:rPr lang="en-US" sz="3200" b="1" i="1">
                <a:solidFill>
                  <a:srgbClr val="FF0000"/>
                </a:solidFill>
              </a:rPr>
              <a:t>come</a:t>
            </a:r>
            <a:r>
              <a:rPr lang="en-US" sz="3200" b="1" i="1">
                <a:solidFill>
                  <a:srgbClr val="00B050"/>
                </a:solidFill>
              </a:rPr>
              <a:t> in, he </a:t>
            </a:r>
            <a:r>
              <a:rPr lang="en-US" sz="3200" b="1" i="1">
                <a:solidFill>
                  <a:srgbClr val="FF0000"/>
                </a:solidFill>
              </a:rPr>
              <a:t>will kill </a:t>
            </a:r>
            <a:r>
              <a:rPr lang="en-US" sz="3200" b="1" i="1">
                <a:solidFill>
                  <a:srgbClr val="00B050"/>
                </a:solidFill>
              </a:rPr>
              <a:t>you.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7125" y="1219200"/>
            <a:ext cx="975995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>
                <a:solidFill>
                  <a:srgbClr val="0070C0"/>
                </a:solidFill>
              </a:rPr>
              <a:t> The</a:t>
            </a:r>
            <a:r>
              <a:rPr lang="en-US" sz="3600" b="1" i="1">
                <a:solidFill>
                  <a:srgbClr val="0070C0"/>
                </a:solidFill>
              </a:rPr>
              <a:t> </a:t>
            </a:r>
            <a:r>
              <a:rPr lang="en-US" sz="3600" b="1" i="1">
                <a:solidFill>
                  <a:srgbClr val="FF0000"/>
                </a:solidFill>
              </a:rPr>
              <a:t>if </a:t>
            </a:r>
            <a:r>
              <a:rPr lang="en-US" sz="3600" b="1">
                <a:solidFill>
                  <a:srgbClr val="0070C0"/>
                </a:solidFill>
              </a:rPr>
              <a:t>clause can come </a:t>
            </a:r>
            <a:r>
              <a:rPr lang="en-US" sz="3600" b="1">
                <a:solidFill>
                  <a:srgbClr val="FF0000"/>
                </a:solidFill>
              </a:rPr>
              <a:t>first</a:t>
            </a:r>
            <a:r>
              <a:rPr lang="en-US" sz="3600" b="1">
                <a:solidFill>
                  <a:srgbClr val="0070C0"/>
                </a:solidFill>
              </a:rPr>
              <a:t> or </a:t>
            </a:r>
            <a:r>
              <a:rPr lang="en-US" sz="3600" b="1">
                <a:solidFill>
                  <a:srgbClr val="FF0000"/>
                </a:solidFill>
              </a:rPr>
              <a:t>second</a:t>
            </a:r>
            <a:r>
              <a:rPr lang="en-US" sz="3600" b="1">
                <a:solidFill>
                  <a:srgbClr val="0070C0"/>
                </a:solidFill>
              </a:rPr>
              <a:t>.</a:t>
            </a:r>
            <a:endParaRPr lang="en-US" sz="3600" b="1">
              <a:solidFill>
                <a:srgbClr val="0070C0"/>
              </a:solidFill>
            </a:endParaRPr>
          </a:p>
          <a:p>
            <a:pPr algn="just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600" b="1" i="1">
                <a:solidFill>
                  <a:srgbClr val="00B050"/>
                </a:solidFill>
              </a:rPr>
              <a:t>    </a:t>
            </a:r>
            <a:r>
              <a:rPr lang="en-US" sz="3600" b="1" i="1" smtClean="0">
                <a:solidFill>
                  <a:srgbClr val="00B050"/>
                </a:solidFill>
              </a:rPr>
              <a:t>  </a:t>
            </a:r>
            <a:r>
              <a:rPr lang="en-US" sz="3200" b="1" i="1" smtClean="0">
                <a:solidFill>
                  <a:srgbClr val="00B050"/>
                </a:solidFill>
              </a:rPr>
              <a:t>Ex</a:t>
            </a:r>
            <a:r>
              <a:rPr lang="en-US" sz="3200" b="1" i="1">
                <a:solidFill>
                  <a:srgbClr val="00B050"/>
                </a:solidFill>
              </a:rPr>
              <a:t>: I’ll come </a:t>
            </a:r>
            <a:r>
              <a:rPr lang="en-US" sz="3200" b="1" i="1">
                <a:solidFill>
                  <a:srgbClr val="FF0000"/>
                </a:solidFill>
              </a:rPr>
              <a:t>if </a:t>
            </a:r>
            <a:r>
              <a:rPr lang="en-US" sz="3200" b="1" i="1">
                <a:solidFill>
                  <a:srgbClr val="00B050"/>
                </a:solidFill>
              </a:rPr>
              <a:t>you like. OR </a:t>
            </a:r>
            <a:r>
              <a:rPr lang="en-US" sz="3200" b="1" i="1">
                <a:solidFill>
                  <a:srgbClr val="FF0000"/>
                </a:solidFill>
              </a:rPr>
              <a:t>If</a:t>
            </a:r>
            <a:r>
              <a:rPr lang="en-US" sz="3200" b="1" i="1">
                <a:solidFill>
                  <a:srgbClr val="00B050"/>
                </a:solidFill>
              </a:rPr>
              <a:t> you like, I’ll come </a:t>
            </a:r>
            <a:endParaRPr lang="en-US" sz="3200" b="1" i="1">
              <a:solidFill>
                <a:srgbClr val="00B05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47713" y="304800"/>
            <a:ext cx="18494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NOTES:</a:t>
            </a:r>
            <a:endParaRPr lang="en-US" sz="32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5519" y="3037026"/>
            <a:ext cx="10591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You have to use the </a:t>
            </a:r>
            <a:r>
              <a:rPr lang="en-US" sz="3600" b="1" i="1" kern="0">
                <a:solidFill>
                  <a:srgbClr val="0070C0"/>
                </a:solidFill>
              </a:rPr>
              <a:t>“</a:t>
            </a:r>
            <a:r>
              <a:rPr lang="en-US" sz="3600" b="1" i="1" kern="0">
                <a:solidFill>
                  <a:srgbClr val="FF0000"/>
                </a:solidFill>
              </a:rPr>
              <a:t>the comma</a:t>
            </a:r>
            <a:r>
              <a:rPr lang="en-US" sz="3600" b="1" i="1" kern="0">
                <a:solidFill>
                  <a:srgbClr val="0070C0"/>
                </a:solidFill>
              </a:rPr>
              <a:t>” </a:t>
            </a:r>
            <a:r>
              <a:rPr lang="en-US" sz="3600" b="1" kern="0">
                <a:solidFill>
                  <a:srgbClr val="0070C0"/>
                </a:solidFill>
              </a:rPr>
              <a:t>when the </a:t>
            </a:r>
            <a:r>
              <a:rPr lang="en-US" sz="3600" b="1" kern="0">
                <a:solidFill>
                  <a:srgbClr val="FF0000"/>
                </a:solidFill>
              </a:rPr>
              <a:t>If</a:t>
            </a:r>
            <a:r>
              <a:rPr lang="en-US" sz="3600" b="1" kern="0">
                <a:solidFill>
                  <a:srgbClr val="0070C0"/>
                </a:solidFill>
              </a:rPr>
              <a:t> clause </a:t>
            </a:r>
            <a:r>
              <a:rPr lang="en-US" sz="3600" b="1" kern="0">
                <a:solidFill>
                  <a:srgbClr val="FF0000"/>
                </a:solidFill>
              </a:rPr>
              <a:t>comes first </a:t>
            </a:r>
            <a:r>
              <a:rPr lang="en-US" sz="3600" b="1" kern="0">
                <a:solidFill>
                  <a:srgbClr val="0070C0"/>
                </a:solidFill>
              </a:rPr>
              <a:t>but the </a:t>
            </a:r>
            <a:r>
              <a:rPr lang="en-US" sz="3600" b="1" u="sng" kern="0">
                <a:solidFill>
                  <a:srgbClr val="0070C0"/>
                </a:solidFill>
              </a:rPr>
              <a:t>main clause </a:t>
            </a:r>
            <a:r>
              <a:rPr lang="en-US" sz="3600" b="1" kern="0">
                <a:solidFill>
                  <a:srgbClr val="0070C0"/>
                </a:solidFill>
              </a:rPr>
              <a:t>comes </a:t>
            </a:r>
            <a:r>
              <a:rPr lang="en-US" sz="3600" b="1" u="sng" kern="0">
                <a:solidFill>
                  <a:srgbClr val="0070C0"/>
                </a:solidFill>
              </a:rPr>
              <a:t>first</a:t>
            </a:r>
            <a:r>
              <a:rPr lang="en-US" sz="3600" b="1" kern="0">
                <a:solidFill>
                  <a:srgbClr val="0070C0"/>
                </a:solidFill>
              </a:rPr>
              <a:t>, you </a:t>
            </a:r>
            <a:r>
              <a:rPr lang="en-US" sz="3600" b="1" u="sng" kern="0">
                <a:solidFill>
                  <a:srgbClr val="0070C0"/>
                </a:solidFill>
              </a:rPr>
              <a:t>don’t need </a:t>
            </a:r>
            <a:r>
              <a:rPr lang="en-US" sz="3600" b="1" kern="0">
                <a:solidFill>
                  <a:srgbClr val="0070C0"/>
                </a:solidFill>
              </a:rPr>
              <a:t>to use it.</a:t>
            </a:r>
            <a:endParaRPr lang="en-US" sz="3600" b="1" ker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8332" y="2514600"/>
            <a:ext cx="11171237" cy="1938980"/>
          </a:xfrm>
          <a:prstGeom prst="rect">
            <a:avLst/>
          </a:prstGeom>
        </p:spPr>
        <p:txBody>
          <a:bodyPr lIns="91430" tIns="45714" rIns="91430" bIns="45714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To </a:t>
            </a:r>
            <a:r>
              <a:rPr lang="en-US" sz="3600" b="1" kern="0" dirty="0">
                <a:solidFill>
                  <a:srgbClr val="0070C0"/>
                </a:solidFill>
              </a:rPr>
              <a:t>make an offer or suggestion, you can </a:t>
            </a:r>
            <a:r>
              <a:rPr lang="en-US" sz="3600" b="1" kern="0">
                <a:solidFill>
                  <a:srgbClr val="0070C0"/>
                </a:solidFill>
              </a:rPr>
              <a:t>use </a:t>
            </a:r>
            <a:r>
              <a:rPr lang="en-US" sz="3600" b="1" i="1" kern="0">
                <a:solidFill>
                  <a:srgbClr val="0070C0"/>
                </a:solidFill>
              </a:rPr>
              <a:t>“</a:t>
            </a:r>
            <a:r>
              <a:rPr lang="en-US" sz="3600" b="1" i="1" kern="0">
                <a:solidFill>
                  <a:srgbClr val="FF0000"/>
                </a:solidFill>
              </a:rPr>
              <a:t>can</a:t>
            </a:r>
            <a:r>
              <a:rPr lang="en-US" sz="3600" b="1" i="1" kern="0" dirty="0">
                <a:solidFill>
                  <a:srgbClr val="FF0000"/>
                </a:solidFill>
              </a:rPr>
              <a:t>, may, shall</a:t>
            </a:r>
            <a:r>
              <a:rPr lang="en-US" sz="3600" b="1" i="1" kern="0" dirty="0">
                <a:solidFill>
                  <a:srgbClr val="0070C0"/>
                </a:solidFill>
              </a:rPr>
              <a:t>” </a:t>
            </a:r>
            <a:r>
              <a:rPr lang="en-US" sz="3600" b="1" kern="0" dirty="0">
                <a:solidFill>
                  <a:srgbClr val="0070C0"/>
                </a:solidFill>
              </a:rPr>
              <a:t>instead of </a:t>
            </a:r>
            <a:r>
              <a:rPr lang="en-US" sz="3600" b="1" i="1" kern="0" dirty="0">
                <a:solidFill>
                  <a:srgbClr val="FF0000"/>
                </a:solidFill>
              </a:rPr>
              <a:t>will</a:t>
            </a:r>
            <a:r>
              <a:rPr lang="en-US" sz="3600" b="1" kern="0" dirty="0">
                <a:solidFill>
                  <a:srgbClr val="0070C0"/>
                </a:solidFill>
              </a:rPr>
              <a:t> in the </a:t>
            </a:r>
            <a:r>
              <a:rPr lang="en-US" sz="3600" b="1" kern="0">
                <a:solidFill>
                  <a:srgbClr val="0070C0"/>
                </a:solidFill>
              </a:rPr>
              <a:t>main clause</a:t>
            </a:r>
            <a:r>
              <a:rPr lang="en-US" sz="3200" b="1" kern="0">
                <a:solidFill>
                  <a:srgbClr val="0070C0"/>
                </a:solidFill>
              </a:rPr>
              <a:t>.</a:t>
            </a:r>
            <a:endParaRPr lang="en-US" sz="3200" b="1" kern="0" dirty="0">
              <a:solidFill>
                <a:srgbClr val="0070C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>
                <a:solidFill>
                  <a:sysClr val="windowText" lastClr="000000"/>
                </a:solidFill>
              </a:rPr>
              <a:t>        </a:t>
            </a:r>
            <a:r>
              <a:rPr lang="en-US" sz="3200" kern="0" smtClean="0">
                <a:solidFill>
                  <a:sysClr val="windowText" lastClr="000000"/>
                </a:solidFill>
              </a:rPr>
              <a:t> </a:t>
            </a:r>
            <a:r>
              <a:rPr lang="en-US" sz="2800" b="1" i="1" kern="0" smtClean="0">
                <a:solidFill>
                  <a:srgbClr val="00B050"/>
                </a:solidFill>
              </a:rPr>
              <a:t>Ex</a:t>
            </a:r>
            <a:r>
              <a:rPr lang="en-US" sz="2800" b="1" i="1" kern="0" dirty="0">
                <a:solidFill>
                  <a:srgbClr val="00B050"/>
                </a:solidFill>
              </a:rPr>
              <a:t>: If you need a ticket, I </a:t>
            </a:r>
            <a:r>
              <a:rPr lang="en-US" sz="2800" b="1" i="1" kern="0" dirty="0">
                <a:solidFill>
                  <a:srgbClr val="FF0000"/>
                </a:solidFill>
              </a:rPr>
              <a:t>can</a:t>
            </a:r>
            <a:r>
              <a:rPr lang="en-US" sz="2800" b="1" i="1" kern="0" dirty="0">
                <a:solidFill>
                  <a:srgbClr val="00B050"/>
                </a:solidFill>
              </a:rPr>
              <a:t> get </a:t>
            </a:r>
            <a:r>
              <a:rPr lang="en-US" sz="2800" b="1" i="1" kern="0">
                <a:solidFill>
                  <a:srgbClr val="00B050"/>
                </a:solidFill>
              </a:rPr>
              <a:t>you one.</a:t>
            </a:r>
            <a:endParaRPr lang="en-US" sz="2800" b="1" i="1" kern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5313" y="374650"/>
            <a:ext cx="112776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200" kern="0">
                <a:solidFill>
                  <a:srgbClr val="0070C0"/>
                </a:solidFill>
              </a:rPr>
              <a:t> </a:t>
            </a:r>
            <a:r>
              <a:rPr lang="en-US" sz="3600" b="1" kern="0">
                <a:solidFill>
                  <a:srgbClr val="0070C0"/>
                </a:solidFill>
              </a:rPr>
              <a:t>In the question the </a:t>
            </a:r>
            <a:r>
              <a:rPr lang="en-US" sz="3600" b="1" i="1" kern="0">
                <a:solidFill>
                  <a:srgbClr val="FF0000"/>
                </a:solidFill>
              </a:rPr>
              <a:t>main clause </a:t>
            </a:r>
            <a:r>
              <a:rPr lang="en-US" sz="3600" b="1" kern="0">
                <a:solidFill>
                  <a:srgbClr val="0070C0"/>
                </a:solidFill>
              </a:rPr>
              <a:t>usually </a:t>
            </a:r>
            <a:r>
              <a:rPr lang="en-US" sz="3600" b="1" i="1" kern="0">
                <a:solidFill>
                  <a:srgbClr val="0070C0"/>
                </a:solidFill>
              </a:rPr>
              <a:t>comes </a:t>
            </a:r>
            <a:r>
              <a:rPr lang="en-US" sz="3600" b="1" i="1" kern="0">
                <a:solidFill>
                  <a:srgbClr val="FF0000"/>
                </a:solidFill>
              </a:rPr>
              <a:t>first</a:t>
            </a:r>
            <a:r>
              <a:rPr lang="en-US" sz="3600" b="1" i="1" kern="0">
                <a:solidFill>
                  <a:srgbClr val="0070C0"/>
                </a:solidFill>
              </a:rPr>
              <a:t>.</a:t>
            </a:r>
            <a:endParaRPr lang="en-US" sz="3600" b="1" i="1" kern="0">
              <a:solidFill>
                <a:srgbClr val="0070C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ysClr val="windowText" lastClr="000000"/>
                </a:solidFill>
              </a:rPr>
              <a:t>      </a:t>
            </a:r>
            <a:r>
              <a:rPr lang="en-US" sz="3200" b="1" kern="0" smtClean="0">
                <a:solidFill>
                  <a:sysClr val="windowText" lastClr="000000"/>
                </a:solidFill>
              </a:rPr>
              <a:t>  </a:t>
            </a:r>
            <a:r>
              <a:rPr lang="en-US" sz="2800" b="1" i="1" kern="0" smtClean="0">
                <a:solidFill>
                  <a:srgbClr val="00B050"/>
                </a:solidFill>
              </a:rPr>
              <a:t>Ex</a:t>
            </a:r>
            <a:r>
              <a:rPr lang="en-US" sz="2800" b="1" i="1" kern="0">
                <a:solidFill>
                  <a:srgbClr val="00B050"/>
                </a:solidFill>
              </a:rPr>
              <a:t>: What will you do </a:t>
            </a:r>
            <a:r>
              <a:rPr lang="en-US" sz="2800" b="1" i="1" kern="0">
                <a:solidFill>
                  <a:srgbClr val="FF0000"/>
                </a:solidFill>
              </a:rPr>
              <a:t>if</a:t>
            </a:r>
            <a:r>
              <a:rPr lang="en-US" sz="2800" b="1" i="1" kern="0">
                <a:solidFill>
                  <a:srgbClr val="00B050"/>
                </a:solidFill>
              </a:rPr>
              <a:t> you have a lot of money?</a:t>
            </a:r>
            <a:endParaRPr lang="en-US" sz="2800" b="1" i="1" kern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kern="0">
                <a:solidFill>
                  <a:srgbClr val="00B050"/>
                </a:solidFill>
              </a:rPr>
              <a:t>      </a:t>
            </a:r>
            <a:r>
              <a:rPr lang="en-US" sz="2800" b="1" i="1" kern="0" smtClean="0">
                <a:solidFill>
                  <a:srgbClr val="00B050"/>
                </a:solidFill>
              </a:rPr>
              <a:t>   </a:t>
            </a:r>
            <a:r>
              <a:rPr lang="en-US" sz="2800" b="1" i="1" kern="0">
                <a:solidFill>
                  <a:srgbClr val="00B050"/>
                </a:solidFill>
              </a:rPr>
              <a:t>or:  Can you buy me some food </a:t>
            </a:r>
            <a:r>
              <a:rPr lang="en-US" sz="2800" b="1" i="1" kern="0">
                <a:solidFill>
                  <a:srgbClr val="FF0000"/>
                </a:solidFill>
              </a:rPr>
              <a:t>if</a:t>
            </a:r>
            <a:r>
              <a:rPr lang="en-US" sz="2800" b="1" i="1" kern="0">
                <a:solidFill>
                  <a:srgbClr val="00B050"/>
                </a:solidFill>
              </a:rPr>
              <a:t> you go to the department store? </a:t>
            </a:r>
            <a:endParaRPr lang="en-US" sz="2800" b="1" i="1" kern="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313" y="4699000"/>
            <a:ext cx="97536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</a:rPr>
              <a:t>You can also use the </a:t>
            </a:r>
            <a:r>
              <a:rPr lang="en-US" sz="3600" b="1" i="1" kern="0">
                <a:solidFill>
                  <a:srgbClr val="FF0000"/>
                </a:solidFill>
              </a:rPr>
              <a:t>imperative</a:t>
            </a:r>
            <a:r>
              <a:rPr lang="en-US" sz="3600" b="1" kern="0">
                <a:solidFill>
                  <a:srgbClr val="0070C0"/>
                </a:solidFill>
              </a:rPr>
              <a:t> or </a:t>
            </a:r>
            <a:r>
              <a:rPr lang="en-US" sz="3600" b="1" i="1" kern="0">
                <a:solidFill>
                  <a:srgbClr val="FF0000"/>
                </a:solidFill>
              </a:rPr>
              <a:t>can</a:t>
            </a:r>
            <a:r>
              <a:rPr lang="en-US" sz="3600" b="1" kern="0">
                <a:solidFill>
                  <a:srgbClr val="0070C0"/>
                </a:solidFill>
              </a:rPr>
              <a:t>.</a:t>
            </a:r>
            <a:endParaRPr lang="en-US" sz="3600" b="1" kern="0">
              <a:solidFill>
                <a:srgbClr val="0070C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kern="0">
                <a:solidFill>
                  <a:srgbClr val="00B050"/>
                </a:solidFill>
              </a:rPr>
              <a:t>        </a:t>
            </a:r>
            <a:r>
              <a:rPr lang="en-US" sz="2800" b="1" i="1" kern="0" smtClean="0">
                <a:solidFill>
                  <a:srgbClr val="00B050"/>
                </a:solidFill>
              </a:rPr>
              <a:t>   Ex</a:t>
            </a:r>
            <a:r>
              <a:rPr lang="en-US" sz="2800" b="1" i="1" kern="0">
                <a:solidFill>
                  <a:srgbClr val="00B050"/>
                </a:solidFill>
              </a:rPr>
              <a:t>: If you miss the bus, </a:t>
            </a:r>
            <a:r>
              <a:rPr lang="en-US" sz="2800" b="1" i="1" kern="0">
                <a:solidFill>
                  <a:srgbClr val="FF0000"/>
                </a:solidFill>
              </a:rPr>
              <a:t>get</a:t>
            </a:r>
            <a:r>
              <a:rPr lang="en-US" sz="2800" b="1" i="1" kern="0">
                <a:solidFill>
                  <a:srgbClr val="00B050"/>
                </a:solidFill>
              </a:rPr>
              <a:t> a taxi</a:t>
            </a:r>
            <a:endParaRPr lang="en-US" sz="2800" b="1" i="1" kern="0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i="1" kern="0">
                <a:solidFill>
                  <a:srgbClr val="00B050"/>
                </a:solidFill>
              </a:rPr>
              <a:t>              </a:t>
            </a:r>
            <a:r>
              <a:rPr lang="en-US" sz="2800" b="1" i="1" kern="0" smtClean="0">
                <a:solidFill>
                  <a:srgbClr val="00B050"/>
                </a:solidFill>
              </a:rPr>
              <a:t>  If </a:t>
            </a:r>
            <a:r>
              <a:rPr lang="en-US" sz="2800" b="1" i="1" kern="0">
                <a:solidFill>
                  <a:srgbClr val="00B050"/>
                </a:solidFill>
              </a:rPr>
              <a:t>you miss the bus, you </a:t>
            </a:r>
            <a:r>
              <a:rPr lang="en-US" sz="2800" b="1" i="1" kern="0">
                <a:solidFill>
                  <a:srgbClr val="FF0000"/>
                </a:solidFill>
              </a:rPr>
              <a:t>can</a:t>
            </a:r>
            <a:r>
              <a:rPr lang="en-US" sz="2800" b="1" i="1" kern="0">
                <a:solidFill>
                  <a:srgbClr val="00B050"/>
                </a:solidFill>
              </a:rPr>
              <a:t> get a taxi</a:t>
            </a:r>
            <a:endParaRPr lang="en-US" sz="2800" b="1" i="1" ker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400" y="360363"/>
            <a:ext cx="2535238" cy="646112"/>
          </a:xfrm>
          <a:prstGeom prst="rect">
            <a:avLst/>
          </a:prstGeom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002060"/>
                </a:solidFill>
                <a:latin typeface="Comic Sans MS" panose="030F0702030302020204" pitchFamily="66" charset="0"/>
              </a:rPr>
              <a:t>Exercises</a:t>
            </a:r>
            <a:endParaRPr lang="en-US" sz="3600" b="1" kern="0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473200"/>
            <a:ext cx="7467600" cy="36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40363" y="2346325"/>
            <a:ext cx="471487" cy="522288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D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0525" y="2795588"/>
            <a:ext cx="446088" cy="522287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E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5763" y="3259138"/>
            <a:ext cx="442912" cy="523875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F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8138" y="3697288"/>
            <a:ext cx="493712" cy="523875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G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5600" y="4130675"/>
            <a:ext cx="465138" cy="522288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A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0838" y="4583113"/>
            <a:ext cx="455612" cy="522287"/>
          </a:xfrm>
          <a:prstGeom prst="rect">
            <a:avLst/>
          </a:prstGeom>
          <a:noFill/>
        </p:spPr>
        <p:txBody>
          <a:bodyPr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0000"/>
                </a:solidFill>
              </a:rPr>
              <a:t>B</a:t>
            </a:r>
            <a:endParaRPr lang="en-US" sz="28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3607</Words>
  <Application>WPS Presentation</Application>
  <PresentationFormat>Custom</PresentationFormat>
  <Paragraphs>292</Paragraphs>
  <Slides>21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Times New Roman</vt:lpstr>
      <vt:lpstr>Arial Black</vt:lpstr>
      <vt:lpstr>Comic Sans MS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Complete the sentences using the correct form of verb from the brackets (1st Conditional)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173</cp:revision>
  <dcterms:created xsi:type="dcterms:W3CDTF">2020-04-04T05:56:00Z</dcterms:created>
  <dcterms:modified xsi:type="dcterms:W3CDTF">2023-06-24T09:36:06Z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3DE4C45B7A444770879E27AED0B173B8</vt:lpwstr>
  </property>
  <property fmtid="{D5CDD505-2E9C-101B-9397-08002B2CF9AE}" pid="3" name="KSOProductBuildVer">
    <vt:lpwstr>1033-11.2.0.11219</vt:lpwstr>
  </property>
</Properties>
</file>